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4FC"/>
    <a:srgbClr val="7E57A9"/>
    <a:srgbClr val="D88830"/>
    <a:srgbClr val="FF00FF"/>
    <a:srgbClr val="660066"/>
    <a:srgbClr val="FF00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709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8B43E-A7D2-4262-B9A7-36C8A6DABBBE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73620-C1F3-4CC7-AAFF-ACA847C628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037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73620-C1F3-4CC7-AAFF-ACA847C62871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99037DF-0D67-4533-BA82-DC8E81B0A09A}" type="datetimeFigureOut">
              <a:rPr lang="ru-RU" smtClean="0"/>
              <a:t>26.03.2017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EE3F9A6-3ABF-440B-8698-863F04FF9DF9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М.И.Глинка</a:t>
            </a:r>
            <a:br>
              <a:rPr lang="ru-RU" dirty="0" smtClean="0"/>
            </a:br>
            <a:r>
              <a:rPr lang="ru-RU" dirty="0" smtClean="0"/>
              <a:t>опера «Иван Сусанин»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548680"/>
            <a:ext cx="20521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Эпилог.</a:t>
            </a:r>
            <a:endParaRPr lang="ru-RU" sz="3600" dirty="0">
              <a:solidFill>
                <a:schemeClr val="accent2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916832"/>
            <a:ext cx="522408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23528" y="1412776"/>
            <a:ext cx="28803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Эпилог оперы — грандиозная массовая сцена, среднюю часть которой составляет терцет </a:t>
            </a:r>
            <a:r>
              <a:rPr lang="ru-RU" dirty="0" err="1"/>
              <a:t>Антониды</a:t>
            </a:r>
            <a:r>
              <a:rPr lang="ru-RU" dirty="0"/>
              <a:t>, Вани и Собинина, оплакивающих гибель Сусанина. Оперу завершает величественный хор «Славься» — светлый гимн русскому народу, выдающийся художественный памятник беззаветному народному патриотизму.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/>
                </a:solidFill>
              </a:rPr>
              <a:t>История создания.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628800"/>
            <a:ext cx="29523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Намерение написать русскую национальную оперу возникло у Глинки в Италии. По воспоминаниям друзей композитора, еще в 1832 году он излагал подробный план </a:t>
            </a:r>
            <a:r>
              <a:rPr lang="ru-RU" dirty="0" err="1"/>
              <a:t>пятиактной</a:t>
            </a:r>
            <a:r>
              <a:rPr lang="ru-RU" dirty="0"/>
              <a:t> патриотической оперы, наигрывал мелодии будущих арий и ансамблей.</a:t>
            </a:r>
          </a:p>
        </p:txBody>
      </p:sp>
      <p:pic>
        <p:nvPicPr>
          <p:cNvPr id="13314" name="Picture 2" descr="http://rudocs.exdat.com/pars_docs/tw_refs/10/9823/9823_html_m566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3312368" cy="415083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508104" y="5445224"/>
            <a:ext cx="34198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«…как бы по волшебному действию, —вдруг создался и план целой оперы, и мысль противопоставить русской музыке — польскую; наконец, многие темы и даже подробности разработки — все это разом вспыхнуло в голове моей».</a:t>
            </a:r>
            <a:endParaRPr lang="ru-RU" sz="105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88640"/>
            <a:ext cx="3312368" cy="6120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Глинка назвал свое творение «отечественной героико-трагической оперой», сделав главным героем произведения, активным участником событий народ, придав опере эпический размах, насытив ее действие массовыми хоровыми сценами. Личные судьбы отдельных героев предстают в неразрывной связи с судьбами родины. Широкие картины жизни народа, быта, русской природы сочетаются в опере с глубоким раскрытием многогранных характеров.</a:t>
            </a:r>
          </a:p>
        </p:txBody>
      </p:sp>
      <p:pic>
        <p:nvPicPr>
          <p:cNvPr id="15362" name="Picture 2" descr="http://www.vorle.ru/user/pic273287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9504" y="980728"/>
            <a:ext cx="5309504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Строение оперы.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556792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Увертюра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204864"/>
            <a:ext cx="22322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Увертюра начинается величественным вступлением. Взволнованность и динамичность ее основного, быстрого раздела предвосхищает драматические события оперы.</a:t>
            </a:r>
          </a:p>
        </p:txBody>
      </p:sp>
      <p:pic>
        <p:nvPicPr>
          <p:cNvPr id="18434" name="Picture 2" descr="http://www.belcanto.ru/media/images/publication/susan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330878"/>
            <a:ext cx="4680520" cy="351039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www.bolshoi.ru/r/9499BE91-D389-43FF-8372-98F55FCE8B24/preview_rudakovaportret(P)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3200400" cy="2381250"/>
          </a:xfrm>
          <a:prstGeom prst="rect">
            <a:avLst/>
          </a:prstGeom>
          <a:noFill/>
        </p:spPr>
      </p:pic>
      <p:pic>
        <p:nvPicPr>
          <p:cNvPr id="20484" name="Picture 4" descr="http://img-fotki.yandex.ru/get/5413/50164309.20/0_74c38_a2f0c7aa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72816"/>
            <a:ext cx="5203491" cy="424847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3645024"/>
            <a:ext cx="4464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404FC"/>
                </a:solidFill>
              </a:rPr>
              <a:t>В первом акте значительное место занимают хоры. Интродукция «Родина моя» — величавая народная сцена; основная мелодия хора, словно подсказанная широким раздольем русских просторов, напоминает народную песню</a:t>
            </a:r>
            <a:r>
              <a:rPr lang="ru-RU" dirty="0">
                <a:solidFill>
                  <a:srgbClr val="7E57A9"/>
                </a:solidFill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692696"/>
            <a:ext cx="26645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Первый акт</a:t>
            </a:r>
            <a:endParaRPr lang="ru-RU" sz="3200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1556792"/>
            <a:ext cx="3635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CC00CC"/>
                </a:solidFill>
              </a:rPr>
              <a:t>Каватина и рондо </a:t>
            </a:r>
            <a:r>
              <a:rPr lang="ru-RU" sz="1600" dirty="0" err="1">
                <a:solidFill>
                  <a:srgbClr val="CC00CC"/>
                </a:solidFill>
              </a:rPr>
              <a:t>Антониды</a:t>
            </a:r>
            <a:r>
              <a:rPr lang="ru-RU" sz="1600" dirty="0">
                <a:solidFill>
                  <a:srgbClr val="CC00CC"/>
                </a:solidFill>
              </a:rPr>
              <a:t> «Ах ты, поле, поле», отмеченные то мечтательной грустью, то шаловливой грацией, создают поэтичный образ девушки. Мягким лиризмом проникнут терцет «Не томи, родимый».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97152"/>
            <a:ext cx="6462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Второй акт резко контрастирует с первым. Здесь основное место занимают блестящие бальные танцы. За торжественным полонезом следует энергичный, стремительный краковяк; плавный, легкий вальс сменяется темпераментной мазуркой.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620688"/>
            <a:ext cx="29754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Второй акт </a:t>
            </a:r>
            <a:endParaRPr lang="ru-RU" sz="3600" dirty="0">
              <a:solidFill>
                <a:schemeClr val="accent2"/>
              </a:solidFill>
            </a:endParaRPr>
          </a:p>
        </p:txBody>
      </p:sp>
      <p:pic>
        <p:nvPicPr>
          <p:cNvPr id="22532" name="Picture 4" descr="http://gim44.home.pl/prace_uczniow/ewelina_sledziewska_2d/krakowi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3484287" cy="3528392"/>
          </a:xfrm>
          <a:prstGeom prst="rect">
            <a:avLst/>
          </a:prstGeom>
          <a:noFill/>
        </p:spPr>
      </p:pic>
      <p:pic>
        <p:nvPicPr>
          <p:cNvPr id="22534" name="Picture 6" descr="http://img.dayazcdn.net/250x0s/clickable/10/a/318375_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293096"/>
            <a:ext cx="2310229" cy="1872208"/>
          </a:xfrm>
          <a:prstGeom prst="rect">
            <a:avLst/>
          </a:prstGeom>
          <a:noFill/>
        </p:spPr>
      </p:pic>
      <p:pic>
        <p:nvPicPr>
          <p:cNvPr id="22536" name="Picture 8" descr="http://i021.radikal.ru/1104/2c/54a4ce15ba4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484784"/>
            <a:ext cx="4077755" cy="25922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476672"/>
            <a:ext cx="2791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accent2"/>
                </a:solidFill>
              </a:rPr>
              <a:t>Третий акт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24744"/>
            <a:ext cx="1800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Первая часть лирическая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, интимная по настроению, отличается светлым колоритом, спокойным, медленным течением действия; здесь преобладают сольные номера и ансамблевые сцены.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76256" y="1124744"/>
            <a:ext cx="19979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Второй половине акта свойственно стремительное развитие действия, резкие контрасты, драматические столкновения; музыка выражает волнение, печаль, гнев, тревогу.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340768"/>
            <a:ext cx="408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Сцена Сусанина с поляками — центральный и наиболее драматичный эпизод акта. Композитор использует здесь ритмы полонеза и мазурки, в партии же Сусанина звучат широкие напевы хоровой интродукции.</a:t>
            </a:r>
          </a:p>
        </p:txBody>
      </p:sp>
      <p:pic>
        <p:nvPicPr>
          <p:cNvPr id="23556" name="Picture 4" descr="http://s002.radikal.ru/i198/1001/10/0b96b456d7eb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645025"/>
            <a:ext cx="4248472" cy="27363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8072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Свадебному хору подруг </a:t>
            </a:r>
            <a:r>
              <a:rPr lang="ru-RU" dirty="0" err="1"/>
              <a:t>Антониды</a:t>
            </a:r>
            <a:r>
              <a:rPr lang="ru-RU" dirty="0"/>
              <a:t> «</a:t>
            </a:r>
            <a:r>
              <a:rPr lang="ru-RU" dirty="0" err="1"/>
              <a:t>Разгулялися</a:t>
            </a:r>
            <a:r>
              <a:rPr lang="ru-RU" dirty="0"/>
              <a:t>, </a:t>
            </a:r>
            <a:r>
              <a:rPr lang="ru-RU" dirty="0" err="1"/>
              <a:t>разливалися</a:t>
            </a:r>
            <a:r>
              <a:rPr lang="ru-RU" dirty="0"/>
              <a:t>» с его мягкими мелодическими оборотами присущ ярко выраженный народно-песенный склад. Полон душевного волнения романс </a:t>
            </a:r>
            <a:r>
              <a:rPr lang="ru-RU" dirty="0" err="1"/>
              <a:t>Антониды</a:t>
            </a:r>
            <a:r>
              <a:rPr lang="ru-RU" dirty="0"/>
              <a:t> с хором «Не о том скорблю, подруженьки».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332656"/>
            <a:ext cx="23374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Свадьба.</a:t>
            </a:r>
            <a:endParaRPr lang="ru-RU" sz="3600" dirty="0">
              <a:solidFill>
                <a:schemeClr val="accent2"/>
              </a:solidFill>
            </a:endParaRPr>
          </a:p>
        </p:txBody>
      </p:sp>
      <p:pic>
        <p:nvPicPr>
          <p:cNvPr id="25602" name="Picture 2" descr="http://lizey11.ucoz.ru/_ph/8/239284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132856"/>
            <a:ext cx="4032448" cy="20882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87824" y="4365104"/>
            <a:ext cx="3038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2"/>
                </a:solidFill>
              </a:rPr>
              <a:t>Четвёртый акт.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941168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Четвертый акт предваряется симфоническим антрактом, рисующим ночной зимний пейзаж.</a:t>
            </a:r>
          </a:p>
        </p:txBody>
      </p:sp>
      <p:pic>
        <p:nvPicPr>
          <p:cNvPr id="25604" name="Picture 4" descr="http://img11.nnm.ru/8/7/8/5/6/4da094cc2b10ce991016fd9c4cc_pre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5013176"/>
            <a:ext cx="4320480" cy="136815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548680"/>
            <a:ext cx="57230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2"/>
                </a:solidFill>
              </a:rPr>
              <a:t>Вторая и третья картины</a:t>
            </a:r>
            <a:r>
              <a:rPr lang="ru-RU" sz="3600" dirty="0" smtClean="0">
                <a:solidFill>
                  <a:schemeClr val="accent2"/>
                </a:solidFill>
              </a:rPr>
              <a:t>.</a:t>
            </a:r>
            <a:endParaRPr lang="ru-RU" sz="3600" dirty="0">
              <a:solidFill>
                <a:schemeClr val="accent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56792"/>
            <a:ext cx="5112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Вторую картину составляет большая героическая ария Вани с хором «Бедный конь в поле пал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085184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Центральный эпизод третьей картины — ария Сусанина «Ты взойдешь, моя заря»; в ней слышатся глубокая скорбь, душевная боль и в то же время мужество.</a:t>
            </a:r>
          </a:p>
        </p:txBody>
      </p:sp>
      <p:pic>
        <p:nvPicPr>
          <p:cNvPr id="27650" name="Picture 2" descr="http://cs6048.userapi.com/u9286481/video/m_eadc46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276872"/>
            <a:ext cx="4752528" cy="28263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112</TotalTime>
  <Words>465</Words>
  <Application>Microsoft Office PowerPoint</Application>
  <PresentationFormat>Экран (4:3)</PresentationFormat>
  <Paragraphs>32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Verdana</vt:lpstr>
      <vt:lpstr>Wingdings</vt:lpstr>
      <vt:lpstr>Wingdings 2</vt:lpstr>
      <vt:lpstr>Официальная</vt:lpstr>
      <vt:lpstr>М.И.Глинка опера «Иван Сусанин»</vt:lpstr>
      <vt:lpstr>История создания.</vt:lpstr>
      <vt:lpstr>Презентация PowerPoint</vt:lpstr>
      <vt:lpstr>Строение оперы.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М.И.Глинка опера «Иван Сусанин»</dc:title>
  <dc:creator>Аня</dc:creator>
  <cp:lastModifiedBy>USER</cp:lastModifiedBy>
  <cp:revision>15</cp:revision>
  <dcterms:created xsi:type="dcterms:W3CDTF">2012-11-17T16:58:18Z</dcterms:created>
  <dcterms:modified xsi:type="dcterms:W3CDTF">2017-03-26T11:02:18Z</dcterms:modified>
</cp:coreProperties>
</file>